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71" r:id="rId9"/>
    <p:sldId id="268" r:id="rId10"/>
    <p:sldId id="269" r:id="rId11"/>
    <p:sldId id="260" r:id="rId12"/>
    <p:sldId id="266" r:id="rId13"/>
    <p:sldId id="267" r:id="rId14"/>
    <p:sldId id="265" r:id="rId15"/>
    <p:sldId id="272" r:id="rId16"/>
    <p:sldId id="26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600" b="1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3"/>
      <dgm:spPr/>
    </dgm:pt>
    <dgm:pt modelId="{FA1419B7-4F1A-44B6-AC60-7080123964AC}" type="pres">
      <dgm:prSet presAssocID="{9E6D9747-E74D-44C2-BDF8-D901C7C71649}" presName="parentText" presStyleLbl="node1" presStyleIdx="0" presStyleCnt="3" custScaleX="122917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3"/>
      <dgm:spPr/>
    </dgm:pt>
    <dgm:pt modelId="{2195AA31-1866-4746-B1A3-7E153C49C298}" type="pres">
      <dgm:prSet presAssocID="{213A04B9-08C9-41B9-A85D-C85C207D0FAA}" presName="parentText" presStyleLbl="node1" presStyleIdx="1" presStyleCnt="3" custScaleX="122917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3"/>
      <dgm:spPr/>
    </dgm:pt>
    <dgm:pt modelId="{803620FB-CA32-414B-AA24-2EEBBD58D2A8}" type="pres">
      <dgm:prSet presAssocID="{3048EBE7-D99C-40C1-86F1-E09A2B16F1A2}" presName="parentText" presStyleLbl="node1" presStyleIdx="2" presStyleCnt="3" custScaleX="122917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3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506528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19448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73335" y="67003"/>
        <a:ext cx="8952712" cy="879050"/>
      </dsp:txXfrm>
    </dsp:sp>
    <dsp:sp modelId="{4FDAA85B-C312-4305-BADE-0932A5532DFF}">
      <dsp:nvSpPr>
        <dsp:cNvPr id="0" name=""/>
        <dsp:cNvSpPr/>
      </dsp:nvSpPr>
      <dsp:spPr>
        <a:xfrm>
          <a:off x="154053" y="200340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51632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CONFIGURATION</a:t>
          </a:r>
        </a:p>
      </dsp:txBody>
      <dsp:txXfrm>
        <a:off x="573335" y="1563884"/>
        <a:ext cx="8952712" cy="879050"/>
      </dsp:txXfrm>
    </dsp:sp>
    <dsp:sp modelId="{6B432633-BEC7-44BC-A4EC-D920F63A726E}">
      <dsp:nvSpPr>
        <dsp:cNvPr id="0" name=""/>
        <dsp:cNvSpPr/>
      </dsp:nvSpPr>
      <dsp:spPr>
        <a:xfrm>
          <a:off x="154053" y="3500289"/>
          <a:ext cx="10196136" cy="8316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3013209"/>
          <a:ext cx="9047822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n>
                <a:noFill/>
              </a:ln>
              <a:solidFill>
                <a:sysClr val="windowText" lastClr="000000"/>
              </a:solidFill>
            </a:rPr>
            <a:t>GENERAL-PURPOSE INPUT/OUTPUT</a:t>
          </a:r>
        </a:p>
      </dsp:txBody>
      <dsp:txXfrm>
        <a:off x="573335" y="3060764"/>
        <a:ext cx="895271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Tue, 15.3.2022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Tue, 15.3.2022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16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6.xml"/><Relationship Id="rId7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hyperlink" Target="https://ww1.microchip.com/downloads/en/DeviceDoc/40001753B.pdf" TargetMode="External"/><Relationship Id="rId7" Type="http://schemas.openxmlformats.org/officeDocument/2006/relationships/slide" Target="slide6.xml"/><Relationship Id="rId2" Type="http://schemas.openxmlformats.org/officeDocument/2006/relationships/hyperlink" Target="https://ww1.microchip.com/downloads/en/DeviceDoc/PIC16LF1885777_Data_Sheet_40001825F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s://www.microchip.com/doclisting/CodeExamplesByFunc.aspx" TargetMode="External"/><Relationship Id="rId4" Type="http://schemas.openxmlformats.org/officeDocument/2006/relationships/hyperlink" Target="https://www.microchip.com/en-us/application-not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1.microchip.com/downloads/en/DeviceDoc/PIC16LF1885777_Data_Sheet_40001825F.pd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1.microchip.com/downloads/en/DeviceDoc/40001753B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304" y="3099698"/>
            <a:ext cx="10513389" cy="902942"/>
          </a:xfrm>
        </p:spPr>
        <p:txBody>
          <a:bodyPr>
            <a:normAutofit fontScale="92500"/>
          </a:bodyPr>
          <a:lstStyle/>
          <a:p>
            <a:r>
              <a:rPr lang="en-US" sz="39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PIC16F18877 – CONFIGURATION &amp; GPIO</a:t>
            </a:r>
            <a:endParaRPr lang="en-US" sz="3900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NOSC HFINTOSC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NDIV 1 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OSCCON1=0b01100000;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121.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 HFFRQ 32_MHz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OSCFRQ=0b00000110;</a:t>
            </a:r>
          </a:p>
          <a:p>
            <a:pPr marL="0" indent="0">
              <a:buNone/>
            </a:pPr>
            <a:r>
              <a:rPr lang="en-US" sz="2000" i="1" dirty="0">
                <a:hlinkClick r:id="rId2"/>
              </a:rPr>
              <a:t>DS40001825F</a:t>
            </a:r>
            <a:r>
              <a:rPr lang="en-US" sz="2000" i="1" dirty="0"/>
              <a:t> – </a:t>
            </a:r>
            <a:r>
              <a:rPr lang="en-US" sz="2000" i="1" dirty="0" err="1"/>
              <a:t>trang</a:t>
            </a:r>
            <a:r>
              <a:rPr lang="en-US" sz="2000" i="1" dirty="0"/>
              <a:t> 125.</a:t>
            </a:r>
            <a:endParaRPr lang="en-US" sz="2000" dirty="0"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B5E48D-3FFD-4BD8-9A8A-3F4D1063C963}"/>
              </a:ext>
            </a:extLst>
          </p:cNvPr>
          <p:cNvGrpSpPr/>
          <p:nvPr/>
        </p:nvGrpSpPr>
        <p:grpSpPr>
          <a:xfrm>
            <a:off x="2333551" y="1896089"/>
            <a:ext cx="8848799" cy="4232661"/>
            <a:chOff x="704812" y="1884963"/>
            <a:chExt cx="8848799" cy="42326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585A8-5A21-4C58-B62A-7A72B04A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389" y="1884963"/>
              <a:ext cx="6915222" cy="42326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BA1B23-88B0-4385-9384-E94528F2CA26}"/>
                </a:ext>
              </a:extLst>
            </p:cNvPr>
            <p:cNvSpPr txBox="1"/>
            <p:nvPr/>
          </p:nvSpPr>
          <p:spPr>
            <a:xfrm>
              <a:off x="2638389" y="1884963"/>
              <a:ext cx="2609886" cy="3581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DAB583-F51D-4543-A2DA-CB3DEF3E960E}"/>
                </a:ext>
              </a:extLst>
            </p:cNvPr>
            <p:cNvSpPr txBox="1"/>
            <p:nvPr/>
          </p:nvSpPr>
          <p:spPr>
            <a:xfrm>
              <a:off x="5410200" y="1884963"/>
              <a:ext cx="1645920" cy="301752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Callout: Left Arrow 5">
              <a:extLst>
                <a:ext uri="{FF2B5EF4-FFF2-40B4-BE49-F238E27FC236}">
                  <a16:creationId xmlns:a16="http://schemas.microsoft.com/office/drawing/2014/main" id="{4ABBFB13-B823-47C8-983A-B2FBD99A7150}"/>
                </a:ext>
              </a:extLst>
            </p:cNvPr>
            <p:cNvSpPr/>
            <p:nvPr/>
          </p:nvSpPr>
          <p:spPr>
            <a:xfrm>
              <a:off x="7056119" y="1897640"/>
              <a:ext cx="2097405" cy="8763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77693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software</a:t>
              </a:r>
            </a:p>
          </p:txBody>
        </p:sp>
        <p:sp>
          <p:nvSpPr>
            <p:cNvPr id="7" name="Callout: Right Arrow 6">
              <a:extLst>
                <a:ext uri="{FF2B5EF4-FFF2-40B4-BE49-F238E27FC236}">
                  <a16:creationId xmlns:a16="http://schemas.microsoft.com/office/drawing/2014/main" id="{0FF420F5-852B-4E07-8226-07B92E22F8C9}"/>
                </a:ext>
              </a:extLst>
            </p:cNvPr>
            <p:cNvSpPr/>
            <p:nvPr/>
          </p:nvSpPr>
          <p:spPr>
            <a:xfrm>
              <a:off x="704812" y="1897641"/>
              <a:ext cx="1933576" cy="87629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0602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Cấu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hình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trong</a:t>
              </a:r>
              <a:r>
                <a:rPr lang="en-US" dirty="0">
                  <a:solidFill>
                    <a:srgbClr val="FF0000"/>
                  </a:solidFill>
                </a:rPr>
                <a:t> configure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894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PIC16F18877 </a:t>
            </a:r>
            <a:r>
              <a:rPr lang="en-US" dirty="0" err="1"/>
              <a:t>có</a:t>
            </a:r>
            <a:r>
              <a:rPr lang="en-US" dirty="0"/>
              <a:t> 5 port:</a:t>
            </a:r>
          </a:p>
          <a:p>
            <a:pPr marL="0" indent="0">
              <a:buNone/>
            </a:pPr>
            <a:r>
              <a:rPr lang="en-US" dirty="0"/>
              <a:t>Port A, B, C, D: 8 I/O.</a:t>
            </a:r>
          </a:p>
          <a:p>
            <a:pPr marL="0" indent="0">
              <a:buNone/>
            </a:pPr>
            <a:r>
              <a:rPr lang="en-US" dirty="0"/>
              <a:t>Port E: 4 I/O. </a:t>
            </a:r>
            <a:r>
              <a:rPr lang="en-US" dirty="0" err="1"/>
              <a:t>Có</a:t>
            </a:r>
            <a:r>
              <a:rPr lang="en-US" dirty="0"/>
              <a:t> 1 I/O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MCLR.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FAE82B-7DB9-4016-87B6-A2E85FD3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1893225"/>
            <a:ext cx="4044950" cy="42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15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port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 pin:</a:t>
            </a:r>
          </a:p>
          <a:p>
            <a:pPr marL="457200" lvl="1" indent="0">
              <a:buNone/>
            </a:pPr>
            <a:r>
              <a:rPr lang="en-US" b="1" dirty="0" err="1"/>
              <a:t>TRISx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/ra. Pin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nếu</a:t>
            </a:r>
            <a:r>
              <a:rPr lang="en-US" dirty="0"/>
              <a:t>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ANSELx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(0)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(1).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LATx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PORTx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65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1. I/O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/>
              <a:t>WPUx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INLVLx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logic TTL</a:t>
            </a:r>
          </a:p>
          <a:p>
            <a:pPr marL="457200" lvl="1" indent="0">
              <a:buNone/>
            </a:pPr>
            <a:r>
              <a:rPr lang="en-US" dirty="0" err="1"/>
              <a:t>hoặc</a:t>
            </a:r>
            <a:r>
              <a:rPr lang="en-US" dirty="0"/>
              <a:t> CMOS.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SLRCONx</a:t>
            </a:r>
            <a:r>
              <a:rPr lang="en-US" dirty="0"/>
              <a:t>: Qui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ODCONx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 </a:t>
            </a:r>
            <a:r>
              <a:rPr lang="en-US" dirty="0" err="1"/>
              <a:t>cực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hở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8EFE4-D64F-40E1-ACA6-62E92788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045654"/>
            <a:ext cx="429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93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ra:	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Push-Pull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ODCONxbits.ODCxy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Open-drain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Set 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</a:t>
            </a:r>
            <a:r>
              <a:rPr lang="en-US" b="1" dirty="0" err="1">
                <a:latin typeface="Consolas" panose="020B0609020204030204" pitchFamily="49" charset="0"/>
              </a:rPr>
              <a:t>LATxbits.LATxy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Set high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715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2. DIGITAL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0313DE-13D8-44F0-AF0A-3D7B033A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1896089"/>
            <a:ext cx="52197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4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  </a:t>
            </a:r>
            <a:r>
              <a:rPr lang="en-US" b="1" dirty="0" err="1">
                <a:latin typeface="Consolas" panose="020B0609020204030204" pitchFamily="49" charset="0"/>
              </a:rPr>
              <a:t>ANSELxbits.ANSxy</a:t>
            </a:r>
            <a:r>
              <a:rPr lang="en-US" b="1" dirty="0">
                <a:latin typeface="Consolas" panose="020B0609020204030204" pitchFamily="49" charset="0"/>
              </a:rPr>
              <a:t>=0;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	   </a:t>
            </a:r>
            <a:r>
              <a:rPr lang="en-US" b="1" dirty="0" err="1">
                <a:latin typeface="Consolas" panose="020B0609020204030204" pitchFamily="49" charset="0"/>
              </a:rPr>
              <a:t>TRISxbits.TRISxy</a:t>
            </a:r>
            <a:r>
              <a:rPr lang="en-US" b="1" dirty="0">
                <a:latin typeface="Consolas" panose="020B0609020204030204" pitchFamily="49" charset="0"/>
              </a:rPr>
              <a:t>=1;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: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=0; </a:t>
            </a:r>
            <a:r>
              <a:rPr lang="en-US" dirty="0">
                <a:latin typeface="Consolas" panose="020B0609020204030204" pitchFamily="49" charset="0"/>
              </a:rPr>
              <a:t>// No pull-up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  </a:t>
            </a:r>
            <a:r>
              <a:rPr lang="en-US" b="1" dirty="0" err="1">
                <a:latin typeface="Consolas" panose="020B0609020204030204" pitchFamily="49" charset="0"/>
              </a:rPr>
              <a:t>WPUAbits.WPUxy</a:t>
            </a:r>
            <a:r>
              <a:rPr lang="en-US" b="1" dirty="0">
                <a:latin typeface="Consolas" panose="020B0609020204030204" pitchFamily="49" charset="0"/>
              </a:rPr>
              <a:t>=1; </a:t>
            </a:r>
            <a:r>
              <a:rPr lang="en-US" dirty="0">
                <a:latin typeface="Consolas" panose="020B0609020204030204" pitchFamily="49" charset="0"/>
              </a:rPr>
              <a:t>// Pull-up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		    </a:t>
            </a:r>
            <a:r>
              <a:rPr lang="en-US" b="1" dirty="0">
                <a:latin typeface="Consolas" panose="020B0609020204030204" pitchFamily="49" charset="0"/>
              </a:rPr>
              <a:t>bool x=</a:t>
            </a:r>
            <a:r>
              <a:rPr lang="en-US" b="1" dirty="0" err="1">
                <a:latin typeface="Consolas" panose="020B0609020204030204" pitchFamily="49" charset="0"/>
              </a:rPr>
              <a:t>PORTxbits.Rxy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8141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kern="1200" dirty="0">
                <a:ln>
                  <a:noFill/>
                </a:ln>
                <a:solidFill>
                  <a:sysClr val="windowText" lastClr="000000"/>
                </a:solidFill>
              </a:rPr>
              <a:t>GPIO</a:t>
            </a:r>
            <a:br>
              <a:rPr lang="en-US" dirty="0"/>
            </a:br>
            <a:r>
              <a:rPr lang="en-US" sz="2800" dirty="0"/>
              <a:t>3. DIGITAL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A31E6B-8EEF-4E3B-A5F8-2721221D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031" y="1913292"/>
            <a:ext cx="4383937" cy="4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8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613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HỆ THỐNG VI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</a:t>
            </a:r>
          </a:p>
          <a:p>
            <a:pPr marL="514350" indent="-514350">
              <a:buAutoNum type="arabicPeriod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DF8DC-694A-44AF-9874-5F47E17328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1860857"/>
            <a:ext cx="7480300" cy="4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CÔNG CỤ PHÁT TRIỂN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MPLAB X IDE/ PIC C IDE</a:t>
            </a:r>
          </a:p>
          <a:p>
            <a:pPr marL="0" indent="0">
              <a:buNone/>
            </a:pP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,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MPLAB XC8/ CCS C</a:t>
            </a:r>
          </a:p>
          <a:p>
            <a:pPr marL="0" indent="0">
              <a:buNone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C/</a:t>
            </a:r>
            <a:r>
              <a:rPr lang="en-US" dirty="0" err="1"/>
              <a:t>Asm</a:t>
            </a:r>
            <a:r>
              <a:rPr lang="en-US" dirty="0"/>
              <a:t> sang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Evaluation Kit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6A0046-6493-4960-A583-029C863EE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2029572"/>
            <a:ext cx="1130300" cy="113030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5A313-1820-4465-9885-B78E25A81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12" y="3337252"/>
            <a:ext cx="1130300" cy="77990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A5C0B-2AF3-46BE-B265-41AC71CC4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304209"/>
            <a:ext cx="1666875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1515F-C5AA-4EB5-A389-E142008D5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44" y="3308176"/>
            <a:ext cx="779906" cy="779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6D77A-00E3-44E9-A2E7-243404CA4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511024"/>
            <a:ext cx="1957564" cy="15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8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TÀI LIỆU KỸ THUẬT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Datasheet: </a:t>
            </a:r>
            <a:r>
              <a:rPr lang="en-US" sz="2400" dirty="0">
                <a:hlinkClick r:id="rId2"/>
              </a:rPr>
              <a:t>DS40001825F</a:t>
            </a:r>
            <a:r>
              <a:rPr lang="en-US" sz="2400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Programming Specifications: </a:t>
            </a:r>
            <a:r>
              <a:rPr lang="en-US" sz="2400" dirty="0">
                <a:hlinkClick r:id="rId3"/>
              </a:rPr>
              <a:t>DS40001753B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dirty="0"/>
              <a:t>Application Notes:                                    </a:t>
            </a:r>
            <a:r>
              <a:rPr lang="en-US" sz="2400" dirty="0">
                <a:hlinkClick r:id="rId4"/>
              </a:rPr>
              <a:t>https://www.microchip.com/en-us/application-notes</a:t>
            </a:r>
            <a:r>
              <a:rPr lang="en-US" sz="2000" dirty="0"/>
              <a:t>	</a:t>
            </a:r>
          </a:p>
          <a:p>
            <a:pPr marL="514350" indent="-514350">
              <a:buAutoNum type="arabicPeriod"/>
            </a:pPr>
            <a:r>
              <a:rPr lang="en-US" dirty="0"/>
              <a:t>Code Examples: </a:t>
            </a:r>
            <a:r>
              <a:rPr lang="en-US" sz="2400" dirty="0">
                <a:hlinkClick r:id="rId5"/>
              </a:rPr>
              <a:t>https://www.microchip.com/doclisting/CodeExamplesByFunc.aspx</a:t>
            </a:r>
            <a:r>
              <a:rPr lang="en-US" sz="2400" dirty="0"/>
              <a:t>	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BFA05-6B38-4E60-916B-0CFF583BA979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C24B6E-A5EB-4F81-A6BB-A5F8C685EB82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070CAFC-D3C5-40F7-80CA-2FF842D81553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74D0B-503F-4224-852A-B7B0CEFF21E6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9">
              <a:hlinkClick r:id="rId7" action="ppaction://hlinksldjump"/>
              <a:extLst>
                <a:ext uri="{FF2B5EF4-FFF2-40B4-BE49-F238E27FC236}">
                  <a16:creationId xmlns:a16="http://schemas.microsoft.com/office/drawing/2014/main" id="{9DA59B5A-4E02-4FA0-BD6C-70EC23A1CE71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ED2F8-7585-46DA-A749-4F7B6BE78F0F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E416CC0B-CBA4-4520-8667-39F6AD8140C1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536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1. CẤU TRÚC BỘ NHỚ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Cấu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hình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được</a:t>
            </a:r>
            <a:r>
              <a:rPr lang="en-US" u="sng" dirty="0">
                <a:solidFill>
                  <a:srgbClr val="FF0000"/>
                </a:solidFill>
              </a:rPr>
              <a:t> chip.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vi.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i="1" dirty="0" err="1"/>
              <a:t>Xem</a:t>
            </a:r>
            <a:r>
              <a:rPr lang="en-US" sz="2400" i="1" dirty="0"/>
              <a:t> </a:t>
            </a:r>
            <a:r>
              <a:rPr lang="en-US" sz="2400" i="1" dirty="0" err="1"/>
              <a:t>thêm</a:t>
            </a:r>
            <a:r>
              <a:rPr lang="en-US" sz="2400" i="1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2"/>
              </a:rPr>
              <a:t>DS40001753B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i="1" dirty="0">
                <a:hlinkClick r:id="rId3"/>
              </a:rPr>
              <a:t>DS40001825F</a:t>
            </a:r>
            <a:r>
              <a:rPr lang="en-US" sz="2400" i="1" dirty="0"/>
              <a:t> – </a:t>
            </a:r>
            <a:r>
              <a:rPr lang="en-US" sz="2400" i="1" dirty="0" err="1"/>
              <a:t>trang</a:t>
            </a:r>
            <a:r>
              <a:rPr lang="en-US" sz="2400" i="1" dirty="0"/>
              <a:t> 39.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ED6926-D63D-43C4-BA1A-19405117E60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91" y="2139548"/>
            <a:ext cx="2254251" cy="3723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20E265-40E6-4C4E-AC17-22162D55D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92" y="1918604"/>
            <a:ext cx="2399258" cy="41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7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chip, bao </a:t>
            </a:r>
            <a:r>
              <a:rPr lang="en-US" sz="2400" dirty="0" err="1"/>
              <a:t>gồm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, …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bit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chip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dài</a:t>
            </a:r>
            <a:r>
              <a:rPr lang="en-US" sz="2400" dirty="0"/>
              <a:t> 5 word (5x2byte):</a:t>
            </a:r>
          </a:p>
          <a:p>
            <a:pPr marL="457200" lvl="1" indent="0">
              <a:buNone/>
            </a:pPr>
            <a:r>
              <a:rPr lang="en-US" sz="2000" dirty="0"/>
              <a:t>Word 1: Oscillator</a:t>
            </a:r>
          </a:p>
          <a:p>
            <a:pPr marL="457200" lvl="1" indent="0">
              <a:buNone/>
            </a:pPr>
            <a:r>
              <a:rPr lang="en-US" sz="2000" dirty="0"/>
              <a:t>Word 2: Supervisors</a:t>
            </a:r>
          </a:p>
          <a:p>
            <a:pPr marL="457200" lvl="1" indent="0">
              <a:buNone/>
            </a:pPr>
            <a:r>
              <a:rPr lang="en-US" sz="2000" dirty="0"/>
              <a:t>Word 3: Watchdog</a:t>
            </a:r>
          </a:p>
          <a:p>
            <a:pPr marL="457200" lvl="1" indent="0">
              <a:buNone/>
            </a:pPr>
            <a:r>
              <a:rPr lang="en-US" sz="2000" dirty="0"/>
              <a:t>Word 4: Memory</a:t>
            </a:r>
          </a:p>
          <a:p>
            <a:pPr marL="457200" lvl="1" indent="0">
              <a:buNone/>
            </a:pPr>
            <a:r>
              <a:rPr lang="en-US" sz="2000" dirty="0"/>
              <a:t>Word 5: Code protection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EE5850F-6F45-4AD9-9E37-7215B47900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877285"/>
            <a:ext cx="2533650" cy="4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85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2. CẤU HÌNH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4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5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4A4D786B-FC23-474F-9737-21D3090A7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8743" y="1856827"/>
            <a:ext cx="7674513" cy="42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br>
              <a:rPr lang="en-US" dirty="0"/>
            </a:br>
            <a:r>
              <a:rPr lang="en-US" sz="2800" dirty="0"/>
              <a:t>3. CẤU DAO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PIC16F18877 </a:t>
            </a:r>
            <a:r>
              <a:rPr lang="en-US" sz="2400" dirty="0" err="1"/>
              <a:t>có</a:t>
            </a:r>
            <a:r>
              <a:rPr lang="en-US" sz="2400" dirty="0"/>
              <a:t> 2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dao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: 31KHz </a:t>
            </a:r>
            <a:r>
              <a:rPr lang="en-US" sz="2400" dirty="0" err="1"/>
              <a:t>đến</a:t>
            </a:r>
            <a:r>
              <a:rPr lang="en-US" sz="2400" dirty="0"/>
              <a:t> 32MHz.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Dao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chính</a:t>
            </a:r>
            <a:r>
              <a:rPr lang="en-US" sz="2000" dirty="0"/>
              <a:t> OSC: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32MHz.</a:t>
            </a:r>
          </a:p>
          <a:p>
            <a:pPr lvl="1"/>
            <a:r>
              <a:rPr lang="en-US" sz="2000" dirty="0"/>
              <a:t>Clock </a:t>
            </a:r>
            <a:r>
              <a:rPr lang="en-US" sz="2000" dirty="0" err="1"/>
              <a:t>phụ</a:t>
            </a:r>
            <a:r>
              <a:rPr lang="en-US" sz="2000" dirty="0"/>
              <a:t> SOSC: 32768Hz.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: FCPU=FOSC/4.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8CC1F-D3BC-4AEA-AA41-CCA2C7BB94BB}"/>
              </a:ext>
            </a:extLst>
          </p:cNvPr>
          <p:cNvGrpSpPr/>
          <p:nvPr/>
        </p:nvGrpSpPr>
        <p:grpSpPr>
          <a:xfrm>
            <a:off x="8362950" y="570526"/>
            <a:ext cx="2819400" cy="914760"/>
            <a:chOff x="7555442" y="411765"/>
            <a:chExt cx="3006552" cy="91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28D335-15B5-46FF-A3CC-1BDEA3F7F8B5}"/>
                </a:ext>
              </a:extLst>
            </p:cNvPr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7">
              <a:hlinkClick r:id="rId2" action="ppaction://hlinksldjump"/>
              <a:extLst>
                <a:ext uri="{FF2B5EF4-FFF2-40B4-BE49-F238E27FC236}">
                  <a16:creationId xmlns:a16="http://schemas.microsoft.com/office/drawing/2014/main" id="{9177C9E2-BC34-4D1A-AF68-F0BDED33BA5A}"/>
                </a:ext>
              </a:extLst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2F10-21A7-4707-A39E-2B2999FED1D4}"/>
                </a:ext>
              </a:extLst>
            </p:cNvPr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9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805A0-F756-45F7-A5FC-D7C0D9591E4F}"/>
                </a:ext>
              </a:extLst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CONFIGURATION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527CCC-47EF-4EDD-BFE5-8142FFF44D6A}"/>
                </a:ext>
              </a:extLst>
            </p:cNvPr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A665922-7740-4DB6-831E-5C607A6C3874}"/>
                </a:ext>
              </a:extLst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GENERAL-PURPOSE INPUT/OUTPUT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CFDF39-4585-401D-8036-0CBC91E115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8825" y="2091531"/>
            <a:ext cx="5343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9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901</Words>
  <Application>Microsoft Office PowerPoint</Application>
  <PresentationFormat>Widescreen</PresentationFormat>
  <Paragraphs>163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Tahoma</vt:lpstr>
      <vt:lpstr>Wingdings</vt:lpstr>
      <vt:lpstr>Office Theme</vt:lpstr>
      <vt:lpstr>PIC16F DEVELOPMENT KIT</vt:lpstr>
      <vt:lpstr>NỘI DUNG</vt:lpstr>
      <vt:lpstr>GIỚI THIỆU CHUNG 1. HỆ THỐNG VI ĐIỀU KHIỂN</vt:lpstr>
      <vt:lpstr>GIỚI THIỆU CHUNG 2. CÔNG CỤ PHÁT TRIỂN</vt:lpstr>
      <vt:lpstr>GIỚI THIỆU CHUNG 3. TÀI LIỆU KỸ THUẬT</vt:lpstr>
      <vt:lpstr>CONFIGURATION 1. CẤU TRÚC BỘ NHỚ</vt:lpstr>
      <vt:lpstr>CONFIGURATION 2. CẤU HÌNH CHIP</vt:lpstr>
      <vt:lpstr>CONFIGURATION 2. CẤU HÌNH CHIP</vt:lpstr>
      <vt:lpstr>CONFIGURATION 3. CẤU DAO ĐỘNG</vt:lpstr>
      <vt:lpstr>CONFIGURATION 3. CẤU DAO ĐỘNG</vt:lpstr>
      <vt:lpstr>GPIO 1. I/O PORTS</vt:lpstr>
      <vt:lpstr>GPIO 1. I/O PORTS</vt:lpstr>
      <vt:lpstr>GPIO 1. I/O PORTS</vt:lpstr>
      <vt:lpstr>GPIO 2. DIGITAL OUTPUTS</vt:lpstr>
      <vt:lpstr>GPIO 2. DIGITAL OUTPUTS</vt:lpstr>
      <vt:lpstr>GPIO 3. DIGITAL INPUTS</vt:lpstr>
      <vt:lpstr>GPIO 3. DIGITAL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117</cp:revision>
  <dcterms:created xsi:type="dcterms:W3CDTF">2018-04-22T14:41:54Z</dcterms:created>
  <dcterms:modified xsi:type="dcterms:W3CDTF">2022-03-15T13:38:38Z</dcterms:modified>
</cp:coreProperties>
</file>